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B05_ABA60BA4.xml" ContentType="application/vnd.ms-powerpoint.comments+xml"/>
  <Override PartName="/ppt/comments/modernComment_2B17_F545C7F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B1E_91A4AB0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37"/>
  </p:notesMasterIdLst>
  <p:handoutMasterIdLst>
    <p:handoutMasterId r:id="rId38"/>
  </p:handoutMasterIdLst>
  <p:sldIdLst>
    <p:sldId id="11009" r:id="rId5"/>
    <p:sldId id="11010" r:id="rId6"/>
    <p:sldId id="11011" r:id="rId7"/>
    <p:sldId id="11012" r:id="rId8"/>
    <p:sldId id="11013" r:id="rId9"/>
    <p:sldId id="11016" r:id="rId10"/>
    <p:sldId id="11017" r:id="rId11"/>
    <p:sldId id="11018" r:id="rId12"/>
    <p:sldId id="11019" r:id="rId13"/>
    <p:sldId id="11020" r:id="rId14"/>
    <p:sldId id="11021" r:id="rId15"/>
    <p:sldId id="11022" r:id="rId16"/>
    <p:sldId id="11023" r:id="rId17"/>
    <p:sldId id="11024" r:id="rId18"/>
    <p:sldId id="11025" r:id="rId19"/>
    <p:sldId id="11026" r:id="rId20"/>
    <p:sldId id="11027" r:id="rId21"/>
    <p:sldId id="11028" r:id="rId22"/>
    <p:sldId id="11029" r:id="rId23"/>
    <p:sldId id="11015" r:id="rId24"/>
    <p:sldId id="11031" r:id="rId25"/>
    <p:sldId id="11032" r:id="rId26"/>
    <p:sldId id="11033" r:id="rId27"/>
    <p:sldId id="11034" r:id="rId28"/>
    <p:sldId id="11035" r:id="rId29"/>
    <p:sldId id="11036" r:id="rId30"/>
    <p:sldId id="11037" r:id="rId31"/>
    <p:sldId id="11038" r:id="rId32"/>
    <p:sldId id="11039" r:id="rId33"/>
    <p:sldId id="11040" r:id="rId34"/>
    <p:sldId id="11030" r:id="rId35"/>
    <p:sldId id="10990" r:id="rId36"/>
  </p:sldIdLst>
  <p:sldSz cx="12188825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78CE3A-9F54-ABB3-4BCB-68EB32F3785F}" name="Mihai Balan" initials="MB" userId="S::mibalan@adobe.com::4c594eb5-4c04-4560-b9a9-d79e5ddb362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000"/>
    <a:srgbClr val="E9740A"/>
    <a:srgbClr val="21A5A2"/>
    <a:srgbClr val="2799F6"/>
    <a:srgbClr val="F5F5F5"/>
    <a:srgbClr val="00000F"/>
    <a:srgbClr val="CFCFCF"/>
    <a:srgbClr val="E6E6E6"/>
    <a:srgbClr val="C9C9C9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9AC36-9178-94CF-A393-BD3F49778419}" v="9" dt="2024-02-28T10:55:01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3" autoAdjust="0"/>
    <p:restoredTop sz="84979" autoAdjust="0"/>
  </p:normalViewPr>
  <p:slideViewPr>
    <p:cSldViewPr snapToGrid="0" snapToObjects="1">
      <p:cViewPr varScale="1">
        <p:scale>
          <a:sx n="103" d="100"/>
          <a:sy n="103" d="100"/>
        </p:scale>
        <p:origin x="132" y="8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omments/modernComment_2B05_ABA60B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752882-010A-417A-BA2E-8357964E4816}" authorId="{6478CE3A-9F54-ABB3-4BCB-68EB32F3785F}" created="2024-01-19T10:59:11.98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79785892" sldId="11013"/>
      <ac:spMk id="3" creationId="{77EDB4FA-9D34-FF80-A4A2-97B9DE5AC7C6}"/>
      <ac:txMk cp="49" len="1">
        <ac:context len="222" hash="2885744311"/>
      </ac:txMk>
    </ac:txMkLst>
    <p188:pos x="6108383" y="274320"/>
    <p188:txBody>
      <a:bodyPr/>
      <a:lstStyle/>
      <a:p>
        <a:r>
          <a:rPr lang="en-US"/>
          <a:t>Le lăsăm un curs „de grație”? Punctajul zice 30p pentru 9 prezente, dar sunt 10 cursuri.</a:t>
        </a:r>
      </a:p>
    </p188:txBody>
  </p188:cm>
</p188:cmLst>
</file>

<file path=ppt/comments/modernComment_2B17_F545C7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27AE47-6DFE-4BF8-8709-6031B7369DF7}" authorId="{6478CE3A-9F54-ABB3-4BCB-68EB32F3785F}" created="2024-01-20T13:27:19.6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14991088" sldId="11031"/>
      <ac:spMk id="3" creationId="{4E1C36CF-1DB1-55F1-86F9-23D501303A64}"/>
      <ac:txMk cp="0" len="137">
        <ac:context len="351" hash="3076493596"/>
      </ac:txMk>
    </ac:txMkLst>
    <p188:pos x="11000588" y="369167"/>
    <p188:txBody>
      <a:bodyPr/>
      <a:lstStyle/>
      <a:p>
        <a:r>
          <a:rPr lang="en-US"/>
          <a:t>Not sure what this means… Cum ar suna în română?</a:t>
        </a:r>
      </a:p>
    </p188:txBody>
  </p188:cm>
</p188:cmLst>
</file>

<file path=ppt/comments/modernComment_2B1E_91A4AB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2932DB-1CE1-40D9-AF67-C9FA24676E39}" authorId="{6478CE3A-9F54-ABB3-4BCB-68EB32F3785F}" created="2024-01-20T15:54:52.5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43488015" sldId="11038"/>
      <ac:spMk id="3" creationId="{4E1C36CF-1DB1-55F1-86F9-23D501303A64}"/>
      <ac:txMk cp="193" len="89">
        <ac:context len="448" hash="2536057112"/>
      </ac:txMk>
    </ac:txMkLst>
    <p188:pos x="8160406" y="1768476"/>
    <p188:txBody>
      <a:bodyPr/>
      <a:lstStyle/>
      <a:p>
        <a:r>
          <a:rPr lang="en-US"/>
          <a:t>Arguable. There's a lot of code that doesn't get exercised by customers that is useful / needed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notes:</a:t>
            </a:r>
          </a:p>
          <a:p>
            <a:endParaRPr lang="en-US" dirty="0"/>
          </a:p>
          <a:p>
            <a:pPr marL="275590" indent="-275590"/>
            <a:r>
              <a:rPr lang="en-US" dirty="0"/>
              <a:t>Teams of 3-4 people</a:t>
            </a:r>
          </a:p>
          <a:p>
            <a:pPr marL="551180" lvl="1" indent="-275590"/>
            <a:r>
              <a:rPr lang="en-US" sz="1800" dirty="0"/>
              <a:t>Sets you up for future success – there are very few career paths that operate in isolation</a:t>
            </a:r>
          </a:p>
          <a:p>
            <a:pPr marL="551180" lvl="1" indent="-275590"/>
            <a:r>
              <a:rPr lang="en-US" sz="1800" dirty="0"/>
              <a:t>Different perspectives, but constructive solutions</a:t>
            </a:r>
          </a:p>
          <a:p>
            <a:pPr marL="551180" lvl="1" indent="-275590"/>
            <a:r>
              <a:rPr lang="en-US" sz="1800" dirty="0"/>
              <a:t>Conflict solving solutions</a:t>
            </a:r>
          </a:p>
          <a:p>
            <a:pPr marL="551180" lvl="1" indent="-275590"/>
            <a:r>
              <a:rPr lang="en-US" sz="1800" dirty="0"/>
              <a:t>Time management – set manageable goals, meet deadlines</a:t>
            </a:r>
          </a:p>
          <a:p>
            <a:pPr marL="551180" lvl="1" indent="-275590"/>
            <a:r>
              <a:rPr lang="en-US" sz="1800" dirty="0"/>
              <a:t>Communication - listening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Class attendance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30%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9 classes (present or absent)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kern="1200" dirty="0">
              <a:solidFill>
                <a:srgbClr val="000000"/>
              </a:solidFill>
              <a:effectLst/>
              <a:latin typeface="Adobe Clean" panose="020B0503020404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Laboratory activity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(0p – 10p per lab)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50%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t" latinLnBrk="0" hangingPunct="1">
              <a:spcBef>
                <a:spcPts val="714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The lab can be presented the week after for 10p or 2 weeks after for 8p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kern="1200" dirty="0">
              <a:solidFill>
                <a:srgbClr val="000000"/>
              </a:solidFill>
              <a:effectLst/>
              <a:latin typeface="Adobe Clean" panose="020B0503020404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Final Project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10%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The final implementation of all labs (0p - 10p)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Final Presentation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10%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It may include a .ppt or not. We evaluate the collaboration inside the team as well (0p-10p)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8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Running the code in virtual machines provides maximum control over the entire stack, but increases deployment complexity and latency</a:t>
            </a:r>
          </a:p>
          <a:p>
            <a:pPr lvl="0"/>
            <a:r>
              <a:rPr lang="en-US" dirty="0"/>
              <a:t>If the target infrastructure is container-based</a:t>
            </a:r>
          </a:p>
          <a:p>
            <a:pPr lvl="0"/>
            <a:r>
              <a:rPr lang="en-US" dirty="0"/>
              <a:t>If the target infrastructure is a Platform-as-a-Service (PaaS) provider,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7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87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1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Example: </a:t>
            </a:r>
            <a:r>
              <a:rPr lang="en-GB" sz="1200" dirty="0"/>
              <a:t>If client-perceived latency is bad, i.e. your system is slow. You need to investigate which component introduces latency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5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0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33B76D3C-739A-4E89-910F-4DF747FC0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Community Z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CAF57-5B53-F942-8D22-096F06AFB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882" y="0"/>
            <a:ext cx="5024943" cy="6858000"/>
          </a:xfrm>
          <a:custGeom>
            <a:avLst/>
            <a:gdLst>
              <a:gd name="connsiteX0" fmla="*/ 2829128 w 5024943"/>
              <a:gd name="connsiteY0" fmla="*/ 0 h 6858000"/>
              <a:gd name="connsiteX1" fmla="*/ 5024943 w 5024943"/>
              <a:gd name="connsiteY1" fmla="*/ 0 h 6858000"/>
              <a:gd name="connsiteX2" fmla="*/ 5024943 w 5024943"/>
              <a:gd name="connsiteY2" fmla="*/ 6858000 h 6858000"/>
              <a:gd name="connsiteX3" fmla="*/ 0 w 50249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4943" h="6858000">
                <a:moveTo>
                  <a:pt x="2829128" y="0"/>
                </a:moveTo>
                <a:lnTo>
                  <a:pt x="5024943" y="0"/>
                </a:lnTo>
                <a:lnTo>
                  <a:pt x="50249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rgbClr val="EB1000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D31D6-BF51-4855-B6C6-6512ADF4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99" y="2900170"/>
            <a:ext cx="714124" cy="980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F2873-131A-1347-9F57-A38728A986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62850" y="6057433"/>
            <a:ext cx="1924370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3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mmunity Mue Stu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5B728-772D-BF4C-8ABF-95F0C3F42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881" y="0"/>
            <a:ext cx="5024944" cy="6858000"/>
          </a:xfrm>
          <a:custGeom>
            <a:avLst/>
            <a:gdLst>
              <a:gd name="connsiteX0" fmla="*/ 2829128 w 5024943"/>
              <a:gd name="connsiteY0" fmla="*/ 0 h 6858000"/>
              <a:gd name="connsiteX1" fmla="*/ 5024943 w 5024943"/>
              <a:gd name="connsiteY1" fmla="*/ 0 h 6858000"/>
              <a:gd name="connsiteX2" fmla="*/ 5024943 w 5024943"/>
              <a:gd name="connsiteY2" fmla="*/ 6858000 h 6858000"/>
              <a:gd name="connsiteX3" fmla="*/ 0 w 50249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4943" h="6858000">
                <a:moveTo>
                  <a:pt x="2829128" y="0"/>
                </a:moveTo>
                <a:lnTo>
                  <a:pt x="5024943" y="0"/>
                </a:lnTo>
                <a:lnTo>
                  <a:pt x="50249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rgbClr val="EB1000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D31D6-BF51-4855-B6C6-6512ADF4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99" y="2900170"/>
            <a:ext cx="714124" cy="980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76FAC-AB4A-2C40-B392-342681D519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10623" y="6057433"/>
            <a:ext cx="1676597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09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 2023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9ADD37C-2727-4A40-9CE0-0724FC52E6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 2023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  <a:solidFill>
            <a:srgbClr val="EB1000"/>
          </a:solidFill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6E4F79F1-D0B4-47D5-8949-FBE94111B9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3A27C8B7-98BC-4CD6-B3CF-51328C3339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mmunity Be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593F6C-B2CF-514C-A9AD-1D28A63192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7281" y="0"/>
            <a:ext cx="5021544" cy="6858000"/>
          </a:xfrm>
          <a:custGeom>
            <a:avLst/>
            <a:gdLst>
              <a:gd name="connsiteX0" fmla="*/ 2829127 w 5021544"/>
              <a:gd name="connsiteY0" fmla="*/ 0 h 6858000"/>
              <a:gd name="connsiteX1" fmla="*/ 5021544 w 5021544"/>
              <a:gd name="connsiteY1" fmla="*/ 0 h 6858000"/>
              <a:gd name="connsiteX2" fmla="*/ 5021544 w 5021544"/>
              <a:gd name="connsiteY2" fmla="*/ 6858000 h 6858000"/>
              <a:gd name="connsiteX3" fmla="*/ 0 w 502154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1544" h="6858000">
                <a:moveTo>
                  <a:pt x="2829127" y="0"/>
                </a:moveTo>
                <a:lnTo>
                  <a:pt x="5021544" y="0"/>
                </a:lnTo>
                <a:lnTo>
                  <a:pt x="502154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rgbClr val="EB1000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D31D6-BF51-4855-B6C6-6512ADF4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99" y="2900170"/>
            <a:ext cx="714124" cy="980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56B284-503E-D34E-A176-E3C1D978E7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69531" y="6059934"/>
            <a:ext cx="2317689" cy="5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3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mmunity Zuc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rgbClr val="EB1000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D31D6-BF51-4855-B6C6-6512ADF46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99" y="2900170"/>
            <a:ext cx="714124" cy="980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DAD4C-5C7D-B947-81B1-B2588678F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883" y="357"/>
            <a:ext cx="5024942" cy="6857286"/>
          </a:xfrm>
          <a:custGeom>
            <a:avLst/>
            <a:gdLst>
              <a:gd name="connsiteX0" fmla="*/ 2829128 w 5036783"/>
              <a:gd name="connsiteY0" fmla="*/ 0 h 6858000"/>
              <a:gd name="connsiteX1" fmla="*/ 5036783 w 5036783"/>
              <a:gd name="connsiteY1" fmla="*/ 0 h 6858000"/>
              <a:gd name="connsiteX2" fmla="*/ 5036783 w 5036783"/>
              <a:gd name="connsiteY2" fmla="*/ 6858000 h 6858000"/>
              <a:gd name="connsiteX3" fmla="*/ 0 w 50367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783" h="6858000">
                <a:moveTo>
                  <a:pt x="2829128" y="0"/>
                </a:moveTo>
                <a:lnTo>
                  <a:pt x="5036783" y="0"/>
                </a:lnTo>
                <a:lnTo>
                  <a:pt x="503678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3C284-5747-6847-8299-3FB215AA7A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209219" y="6059933"/>
            <a:ext cx="1578001" cy="5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7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mmunity Mercad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rgbClr val="EB1000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D31D6-BF51-4855-B6C6-6512ADF46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99" y="2900170"/>
            <a:ext cx="714124" cy="980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E3E20-7F98-CB43-BB9F-727746592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883" y="0"/>
            <a:ext cx="5024942" cy="6858000"/>
          </a:xfrm>
          <a:custGeom>
            <a:avLst/>
            <a:gdLst>
              <a:gd name="connsiteX0" fmla="*/ 2832526 w 5036783"/>
              <a:gd name="connsiteY0" fmla="*/ 0 h 6866238"/>
              <a:gd name="connsiteX1" fmla="*/ 5036783 w 5036783"/>
              <a:gd name="connsiteY1" fmla="*/ 0 h 6866238"/>
              <a:gd name="connsiteX2" fmla="*/ 5036783 w 5036783"/>
              <a:gd name="connsiteY2" fmla="*/ 6866238 h 6866238"/>
              <a:gd name="connsiteX3" fmla="*/ 0 w 5036783"/>
              <a:gd name="connsiteY3" fmla="*/ 6866238 h 686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783" h="6866238">
                <a:moveTo>
                  <a:pt x="2832526" y="0"/>
                </a:moveTo>
                <a:lnTo>
                  <a:pt x="5036783" y="0"/>
                </a:lnTo>
                <a:lnTo>
                  <a:pt x="5036783" y="6866238"/>
                </a:lnTo>
                <a:lnTo>
                  <a:pt x="0" y="686623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A322DA-1E14-AB48-ACDA-7DAAD73432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82041" y="6059934"/>
            <a:ext cx="2205179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4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mmunity Mo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4A6A6-DE09-414A-BAFE-90B1E42B7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882" y="0"/>
            <a:ext cx="5024943" cy="6858000"/>
          </a:xfrm>
          <a:custGeom>
            <a:avLst/>
            <a:gdLst>
              <a:gd name="connsiteX0" fmla="*/ 2829128 w 5024943"/>
              <a:gd name="connsiteY0" fmla="*/ 0 h 6858000"/>
              <a:gd name="connsiteX1" fmla="*/ 5024943 w 5024943"/>
              <a:gd name="connsiteY1" fmla="*/ 0 h 6858000"/>
              <a:gd name="connsiteX2" fmla="*/ 5024943 w 5024943"/>
              <a:gd name="connsiteY2" fmla="*/ 6858000 h 6858000"/>
              <a:gd name="connsiteX3" fmla="*/ 0 w 50249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4943" h="6858000">
                <a:moveTo>
                  <a:pt x="2829128" y="0"/>
                </a:moveTo>
                <a:lnTo>
                  <a:pt x="5024943" y="0"/>
                </a:lnTo>
                <a:lnTo>
                  <a:pt x="50249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rgbClr val="EB1000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D31D6-BF51-4855-B6C6-6512ADF4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99" y="2900170"/>
            <a:ext cx="714124" cy="980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7A5DD-4AAC-304E-99CF-4BF75A5819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27142" y="6057433"/>
            <a:ext cx="1660078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4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808080"/>
                </a:solidFill>
                <a:latin typeface="Adobe Clean" panose="020B0503020404020204" pitchFamily="34" charset="0"/>
              </a:rPr>
              <a:t>© 2023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2E2F7AF6-B706-4153-AF2C-F3C2817BCF83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3211" y="6578475"/>
            <a:ext cx="566928" cy="1473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58" r:id="rId12"/>
    <p:sldLayoutId id="2147483676" r:id="rId13"/>
    <p:sldLayoutId id="2147483690" r:id="rId14"/>
    <p:sldLayoutId id="2147483691" r:id="rId15"/>
    <p:sldLayoutId id="2147483692" r:id="rId16"/>
    <p:sldLayoutId id="2147483685" r:id="rId17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B17_F545C7F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B1E_91A4AB0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B05_ABA60BA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5341-BFAA-33F7-35E5-EB482A1B9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707136"/>
          </a:xfrm>
        </p:spPr>
        <p:txBody>
          <a:bodyPr/>
          <a:lstStyle/>
          <a:p>
            <a:r>
              <a:rPr lang="en-US" dirty="0"/>
              <a:t>Production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95B18-0C35-05E1-EAD1-1434D5707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3704" y="3508375"/>
            <a:ext cx="5907024" cy="1078992"/>
          </a:xfrm>
        </p:spPr>
        <p:txBody>
          <a:bodyPr/>
          <a:lstStyle/>
          <a:p>
            <a:r>
              <a:rPr lang="en-US" dirty="0"/>
              <a:t>Course 1: Introduction to Production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174853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5789691" cy="459397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Deploying to Prod, take 1:</a:t>
            </a:r>
          </a:p>
          <a:p>
            <a:r>
              <a:rPr lang="en-US" b="1" dirty="0">
                <a:latin typeface="+mj-lt"/>
              </a:rPr>
              <a:t>Deployment FAILS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service requires frameworks and libraries which are not available in the production environment</a:t>
            </a:r>
          </a:p>
          <a:p>
            <a:pPr lvl="1"/>
            <a:r>
              <a:rPr lang="en-US" b="1" dirty="0"/>
              <a:t>Easy fix</a:t>
            </a:r>
            <a:r>
              <a:rPr lang="en-US" dirty="0"/>
              <a:t>: you add the necessary libraries and try again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7257DE6-0558-C53C-76B4-550A0595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4413" y="1431924"/>
            <a:ext cx="5789690" cy="38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5789691" cy="459397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Deploying to Prod, take 2:</a:t>
            </a:r>
          </a:p>
          <a:p>
            <a:r>
              <a:rPr lang="en-US" b="1" dirty="0">
                <a:latin typeface="+mj-lt"/>
              </a:rPr>
              <a:t>Service CRASHES</a:t>
            </a:r>
          </a:p>
          <a:p>
            <a:pPr lvl="1"/>
            <a:r>
              <a:rPr lang="en-US" dirty="0"/>
              <a:t>You debug</a:t>
            </a:r>
          </a:p>
          <a:p>
            <a:pPr lvl="2"/>
            <a:r>
              <a:rPr lang="en-US" dirty="0"/>
              <a:t>The team managing the APIs for searching through TV series made some changes after you started coding your feature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The service is not passing all the required API parameters</a:t>
            </a:r>
          </a:p>
          <a:p>
            <a:pPr lvl="1"/>
            <a:r>
              <a:rPr lang="en-US" b="1" dirty="0"/>
              <a:t>Easy fix</a:t>
            </a:r>
            <a:r>
              <a:rPr lang="en-US" dirty="0"/>
              <a:t>: add missing parameters</a:t>
            </a:r>
          </a:p>
          <a:p>
            <a:pPr lvl="1"/>
            <a:r>
              <a:rPr lang="en-US" dirty="0"/>
              <a:t>Deploy again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B7DF40C-0348-43FA-63A3-61587ED7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4413" y="1431923"/>
            <a:ext cx="5790896" cy="26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1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5789691" cy="459397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Deploying to Prod, take 3:</a:t>
            </a:r>
          </a:p>
          <a:p>
            <a:r>
              <a:rPr lang="en-US" b="1" dirty="0">
                <a:latin typeface="+mj-lt"/>
              </a:rPr>
              <a:t>Service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RUNS </a:t>
            </a:r>
            <a:r>
              <a:rPr lang="en-US" b="1" dirty="0">
                <a:latin typeface="+mj-lt"/>
              </a:rPr>
              <a:t>but returns </a:t>
            </a:r>
            <a:r>
              <a:rPr lang="en-US" b="1" dirty="0">
                <a:solidFill>
                  <a:schemeClr val="accent6"/>
                </a:solidFill>
                <a:latin typeface="+mj-lt"/>
              </a:rPr>
              <a:t>NO DATA</a:t>
            </a:r>
          </a:p>
          <a:p>
            <a:pPr lvl="1"/>
            <a:r>
              <a:rPr lang="en-US" dirty="0"/>
              <a:t>There are no recommendations, the service always returns an empty list</a:t>
            </a:r>
          </a:p>
          <a:p>
            <a:pPr lvl="1"/>
            <a:r>
              <a:rPr lang="en-US" dirty="0"/>
              <a:t>Investigating requires detailed logs, but service only has out-of-the-box logs</a:t>
            </a:r>
          </a:p>
          <a:p>
            <a:pPr lvl="1"/>
            <a:r>
              <a:rPr lang="en-US" b="1" dirty="0"/>
              <a:t>Easy fix</a:t>
            </a:r>
            <a:r>
              <a:rPr lang="en-US" dirty="0"/>
              <a:t>: add detailed logs and enable logging</a:t>
            </a:r>
          </a:p>
          <a:p>
            <a:pPr lvl="1"/>
            <a:r>
              <a:rPr lang="en-US" dirty="0"/>
              <a:t>Deploy again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Errors start pouring in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B7DF40C-0348-43FA-63A3-61587ED7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4413" y="1431923"/>
            <a:ext cx="5790896" cy="26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6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5789691" cy="459397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Deploying to Prod, take 4:</a:t>
            </a:r>
          </a:p>
          <a:p>
            <a:r>
              <a:rPr lang="en-US" b="1" dirty="0">
                <a:latin typeface="+mj-lt"/>
              </a:rPr>
              <a:t>Service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RUNS</a:t>
            </a:r>
            <a:r>
              <a:rPr lang="en-US" b="1" dirty="0">
                <a:latin typeface="+mj-lt"/>
              </a:rPr>
              <a:t>. Still </a:t>
            </a:r>
            <a:r>
              <a:rPr lang="en-US" b="1" dirty="0">
                <a:solidFill>
                  <a:schemeClr val="accent6"/>
                </a:solidFill>
                <a:latin typeface="+mj-lt"/>
              </a:rPr>
              <a:t>NO DATA</a:t>
            </a:r>
            <a:r>
              <a:rPr lang="en-US" b="1" dirty="0">
                <a:latin typeface="+mj-lt"/>
              </a:rPr>
              <a:t>, but a lot of errors in the logs</a:t>
            </a:r>
            <a:endParaRPr lang="en-US" b="1" dirty="0">
              <a:solidFill>
                <a:schemeClr val="accent6"/>
              </a:solidFill>
              <a:latin typeface="+mj-lt"/>
            </a:endParaRPr>
          </a:p>
          <a:p>
            <a:pPr lvl="1"/>
            <a:r>
              <a:rPr lang="en-US" dirty="0"/>
              <a:t>The service expects a different data format for TV shows scores and fails at runtime when parsing the API response</a:t>
            </a:r>
          </a:p>
          <a:p>
            <a:pPr lvl="1"/>
            <a:r>
              <a:rPr lang="en-US" b="1" dirty="0"/>
              <a:t>Fix is non-trivial</a:t>
            </a:r>
            <a:r>
              <a:rPr lang="en-US" dirty="0"/>
              <a:t>, but you pull it off in a couple of hours</a:t>
            </a:r>
          </a:p>
          <a:p>
            <a:pPr lvl="1"/>
            <a:r>
              <a:rPr lang="en-US" dirty="0"/>
              <a:t>Deploy again: everything works!</a:t>
            </a:r>
          </a:p>
          <a:p>
            <a:pPr lvl="1"/>
            <a:r>
              <a:rPr lang="en-US" dirty="0"/>
              <a:t>You’re out for the day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2FCCE7A-BFC9-C4D1-B621-CEC1ED10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4412" y="1431924"/>
            <a:ext cx="5792788" cy="386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43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5789691" cy="459397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Day 2, just another workday:</a:t>
            </a:r>
          </a:p>
          <a:p>
            <a:r>
              <a:rPr lang="en-US" dirty="0"/>
              <a:t>You start work on your next task</a:t>
            </a:r>
          </a:p>
          <a:p>
            <a:r>
              <a:rPr lang="en-US" dirty="0">
                <a:solidFill>
                  <a:schemeClr val="accent6"/>
                </a:solidFill>
              </a:rPr>
              <a:t>But client complains start coming in</a:t>
            </a:r>
          </a:p>
          <a:p>
            <a:pPr lvl="1"/>
            <a:r>
              <a:rPr lang="en-US" dirty="0"/>
              <a:t>Customer Support assigns one of the high priority tickets to you: </a:t>
            </a:r>
            <a:r>
              <a:rPr lang="en-US" dirty="0">
                <a:solidFill>
                  <a:schemeClr val="accent6"/>
                </a:solidFill>
              </a:rPr>
              <a:t>Client complains streaming service is slow to load (sometimes)</a:t>
            </a:r>
          </a:p>
          <a:p>
            <a:pPr lvl="1"/>
            <a:r>
              <a:rPr lang="en-US" dirty="0"/>
              <a:t>You check, find nothing suspicious</a:t>
            </a:r>
          </a:p>
          <a:p>
            <a:pPr lvl="1"/>
            <a:r>
              <a:rPr lang="en-US" dirty="0"/>
              <a:t>You close the ticket, blaming it on a client-side network problem</a:t>
            </a:r>
          </a:p>
          <a:p>
            <a:r>
              <a:rPr lang="en-US" dirty="0"/>
              <a:t>You finish your other tasks and log off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19621A5-16AC-5F03-3791-55C99DD4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4412" y="1419225"/>
            <a:ext cx="5792788" cy="38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7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7823279" cy="459397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Day 3, </a:t>
            </a:r>
            <a:r>
              <a:rPr lang="en-US" b="1" dirty="0"/>
              <a:t>NOT </a:t>
            </a:r>
            <a:r>
              <a:rPr lang="en-US" dirty="0"/>
              <a:t>just another workday:</a:t>
            </a:r>
          </a:p>
          <a:p>
            <a:r>
              <a:rPr lang="en-US" dirty="0"/>
              <a:t>You get a call in the morning as client requests are pouring in:</a:t>
            </a:r>
          </a:p>
          <a:p>
            <a:pPr lvl="1"/>
            <a:r>
              <a:rPr lang="en-US" dirty="0"/>
              <a:t>Slow loading time for the streaming service</a:t>
            </a:r>
          </a:p>
          <a:p>
            <a:pPr lvl="1"/>
            <a:r>
              <a:rPr lang="en-US" dirty="0"/>
              <a:t>Noticeable uptick in cancelled subscriptions due to ~1 day of service unavailability</a:t>
            </a:r>
          </a:p>
          <a:p>
            <a:r>
              <a:rPr lang="en-US" dirty="0"/>
              <a:t>All teams assemble to trace the root cause of the problem</a:t>
            </a:r>
          </a:p>
          <a:p>
            <a:pPr lvl="1"/>
            <a:r>
              <a:rPr lang="en-US" dirty="0"/>
              <a:t>The recommendation feature is the root cause: the streaming service is slow to load as it waits for recommendations</a:t>
            </a:r>
          </a:p>
          <a:p>
            <a:r>
              <a:rPr lang="en-US" dirty="0"/>
              <a:t>Recommendation service has no monitoring, so you’re in the dark</a:t>
            </a:r>
          </a:p>
          <a:p>
            <a:pPr lvl="1"/>
            <a:r>
              <a:rPr lang="en-US" dirty="0"/>
              <a:t>You add metrics to the code and redeploy with monitoring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D5564062-7602-EECB-F1D9-04F5F892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41450" y="1431923"/>
            <a:ext cx="4032621" cy="26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7823279" cy="459397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Day 3, (still) </a:t>
            </a:r>
            <a:r>
              <a:rPr lang="en-US" b="1" dirty="0"/>
              <a:t>NOT </a:t>
            </a:r>
            <a:r>
              <a:rPr lang="en-US" dirty="0"/>
              <a:t>just another workday:</a:t>
            </a:r>
          </a:p>
          <a:p>
            <a:r>
              <a:rPr lang="en-US" dirty="0"/>
              <a:t>Having got metrics out of a couple more hours of </a:t>
            </a:r>
            <a:r>
              <a:rPr lang="en-US" dirty="0">
                <a:solidFill>
                  <a:schemeClr val="accent6"/>
                </a:solidFill>
              </a:rPr>
              <a:t>degraded service</a:t>
            </a:r>
            <a:r>
              <a:rPr lang="en-US" dirty="0"/>
              <a:t>, you narrow it down to the </a:t>
            </a:r>
            <a:r>
              <a:rPr lang="en-US" b="1" dirty="0"/>
              <a:t>database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Every output of the recommendation service is stored for more accurate future feedback</a:t>
            </a:r>
          </a:p>
          <a:p>
            <a:pPr lvl="1"/>
            <a:r>
              <a:rPr lang="en-US" dirty="0"/>
              <a:t>After two days in production the database has too much data and all queries are slow</a:t>
            </a:r>
          </a:p>
          <a:p>
            <a:r>
              <a:rPr lang="en-US" dirty="0">
                <a:solidFill>
                  <a:schemeClr val="accent6"/>
                </a:solidFill>
              </a:rPr>
              <a:t>You have not load tested your feature before releasing it to prod</a:t>
            </a:r>
          </a:p>
          <a:p>
            <a:pPr lvl="1"/>
            <a:r>
              <a:rPr lang="en-US" dirty="0"/>
              <a:t>Possible fixes: either minimize the data or change the database</a:t>
            </a:r>
          </a:p>
          <a:p>
            <a:pPr lvl="1"/>
            <a:r>
              <a:rPr lang="en-US" dirty="0"/>
              <a:t>Neither is trivial and has far-reaching consequences for the service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D5564062-7602-EECB-F1D9-04F5F892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41450" y="1431923"/>
            <a:ext cx="4032621" cy="26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51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7823279" cy="459397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Day 3, (still) </a:t>
            </a:r>
            <a:r>
              <a:rPr lang="en-US" b="1" dirty="0"/>
              <a:t>NOT </a:t>
            </a:r>
            <a:r>
              <a:rPr lang="en-US" dirty="0"/>
              <a:t>just another workday:</a:t>
            </a:r>
          </a:p>
          <a:p>
            <a:r>
              <a:rPr lang="en-US" dirty="0"/>
              <a:t>A decision is made:</a:t>
            </a:r>
          </a:p>
          <a:p>
            <a:pPr lvl="1"/>
            <a:r>
              <a:rPr lang="en-US" dirty="0"/>
              <a:t>The streaming service is rolled back to a previous version and </a:t>
            </a:r>
            <a:r>
              <a:rPr lang="en-US" dirty="0">
                <a:solidFill>
                  <a:schemeClr val="accent6"/>
                </a:solidFill>
              </a:rPr>
              <a:t>the recommendation feature is removed</a:t>
            </a:r>
          </a:p>
          <a:p>
            <a:pPr lvl="1"/>
            <a:r>
              <a:rPr lang="en-US" dirty="0"/>
              <a:t>Clients can use their accounts again. Problem “solved”!</a:t>
            </a:r>
          </a:p>
          <a:p>
            <a:r>
              <a:rPr lang="en-US" dirty="0"/>
              <a:t>Conclusions:</a:t>
            </a:r>
          </a:p>
          <a:p>
            <a:pPr lvl="1"/>
            <a:r>
              <a:rPr lang="en-US" dirty="0"/>
              <a:t>You’ve worked one month on a feature you were so proud of, that’s now disabled</a:t>
            </a:r>
          </a:p>
          <a:p>
            <a:pPr lvl="1"/>
            <a:r>
              <a:rPr lang="en-US" dirty="0"/>
              <a:t>All you got was: </a:t>
            </a:r>
            <a:r>
              <a:rPr lang="en-US" dirty="0">
                <a:solidFill>
                  <a:schemeClr val="accent6"/>
                </a:solidFill>
              </a:rPr>
              <a:t>unhappy users, bad PR and a lot of lost money (in cancelled subscriptions)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8158293-56A0-D11F-D9F4-2A03EC69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8001" y="1431924"/>
            <a:ext cx="3759200" cy="27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81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7823279" cy="4593971"/>
          </a:xfrm>
        </p:spPr>
        <p:txBody>
          <a:bodyPr/>
          <a:lstStyle/>
          <a:p>
            <a:r>
              <a:rPr lang="en-US" dirty="0"/>
              <a:t>Definitely </a:t>
            </a:r>
            <a:r>
              <a:rPr lang="en-US" b="1" dirty="0"/>
              <a:t>NOT </a:t>
            </a:r>
            <a:r>
              <a:rPr lang="en-US" dirty="0"/>
              <a:t>a success story</a:t>
            </a:r>
          </a:p>
          <a:p>
            <a:pPr lvl="1"/>
            <a:r>
              <a:rPr lang="en-US" dirty="0"/>
              <a:t>Surely, no one will be promoted because of it</a:t>
            </a:r>
          </a:p>
          <a:p>
            <a:pPr lvl="1"/>
            <a:r>
              <a:rPr lang="en-US" dirty="0"/>
              <a:t>For software companies (and especially SaaS companies), client experience is paramount</a:t>
            </a:r>
          </a:p>
          <a:p>
            <a:pPr lvl="1"/>
            <a:r>
              <a:rPr lang="en-US" dirty="0"/>
              <a:t>If the client is not happy, it doesn’t pay. It clients don’t pay, the company can’t succeed</a:t>
            </a:r>
          </a:p>
          <a:p>
            <a:r>
              <a:rPr lang="en-US" dirty="0"/>
              <a:t>How to avoid such stories?</a:t>
            </a:r>
          </a:p>
          <a:p>
            <a:pPr lvl="1"/>
            <a:r>
              <a:rPr lang="en-US" dirty="0"/>
              <a:t>Change the software development process to ensure we get the best client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E2F68-C9D7-C297-D047-5BD73A86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28" y="1431925"/>
            <a:ext cx="3743576" cy="24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5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7823279" cy="4593971"/>
          </a:xfrm>
        </p:spPr>
        <p:txBody>
          <a:bodyPr/>
          <a:lstStyle/>
          <a:p>
            <a:r>
              <a:rPr lang="en-US" dirty="0"/>
              <a:t>A feature is not done when the code is functionally implemented and works on your machine</a:t>
            </a:r>
          </a:p>
          <a:p>
            <a:r>
              <a:rPr lang="en-US" dirty="0"/>
              <a:t>Being done also requires:</a:t>
            </a:r>
          </a:p>
          <a:p>
            <a:pPr lvl="1"/>
            <a:r>
              <a:rPr lang="en-US" b="1" dirty="0">
                <a:latin typeface="+mj-lt"/>
              </a:rPr>
              <a:t>Tests </a:t>
            </a:r>
            <a:r>
              <a:rPr lang="en-US" dirty="0"/>
              <a:t>to catch issues with the code itself </a:t>
            </a:r>
            <a:r>
              <a:rPr lang="en-US" i="1" dirty="0"/>
              <a:t>(unit)</a:t>
            </a:r>
            <a:r>
              <a:rPr lang="en-US" dirty="0"/>
              <a:t> and when integrated with other services </a:t>
            </a:r>
            <a:r>
              <a:rPr lang="en-US" i="1" dirty="0"/>
              <a:t>(integration)</a:t>
            </a:r>
          </a:p>
          <a:p>
            <a:pPr lvl="1"/>
            <a:r>
              <a:rPr lang="en-US" dirty="0"/>
              <a:t>Meaningful </a:t>
            </a:r>
            <a:r>
              <a:rPr lang="en-US" b="1" dirty="0">
                <a:latin typeface="+mj-lt"/>
              </a:rPr>
              <a:t>logs</a:t>
            </a:r>
            <a:r>
              <a:rPr lang="en-US" dirty="0"/>
              <a:t> and relevant </a:t>
            </a:r>
            <a:r>
              <a:rPr lang="en-US" b="1" dirty="0">
                <a:latin typeface="+mj-lt"/>
              </a:rPr>
              <a:t>metrics </a:t>
            </a:r>
            <a:r>
              <a:rPr lang="en-US" dirty="0"/>
              <a:t>to explain runtime behavior</a:t>
            </a:r>
          </a:p>
          <a:p>
            <a:pPr lvl="1"/>
            <a:r>
              <a:rPr lang="en-US" b="1" dirty="0">
                <a:latin typeface="+mj-lt"/>
              </a:rPr>
              <a:t>End-to-end tests</a:t>
            </a:r>
            <a:r>
              <a:rPr lang="en-US" dirty="0"/>
              <a:t> to quickly exercise production flows and discover bad deployments</a:t>
            </a:r>
          </a:p>
          <a:p>
            <a:pPr lvl="1"/>
            <a:r>
              <a:rPr lang="en-US" b="1" dirty="0">
                <a:latin typeface="+mj-lt"/>
              </a:rPr>
              <a:t>Alerts </a:t>
            </a:r>
            <a:r>
              <a:rPr lang="en-US" dirty="0"/>
              <a:t>defined so problems are investigated before clients even notice</a:t>
            </a:r>
          </a:p>
          <a:p>
            <a:pPr lvl="1"/>
            <a:r>
              <a:rPr lang="en-US" b="1" dirty="0">
                <a:latin typeface="+mj-lt"/>
              </a:rPr>
              <a:t>Documentation </a:t>
            </a:r>
            <a:r>
              <a:rPr lang="en-US" dirty="0"/>
              <a:t>for operating and debugging in production</a:t>
            </a:r>
          </a:p>
          <a:p>
            <a:pPr lvl="1"/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2B81DB5-5892-0629-825A-6C8A1FD1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8001" y="1431924"/>
            <a:ext cx="3756104" cy="25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0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B5E9-117C-A229-7732-D40E918B9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9029C18-C559-C64A-E51D-195378F2B22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pPr marL="274320" indent="-264795"/>
            <a:r>
              <a:rPr lang="en-US" dirty="0"/>
              <a:t>Cristina Baciu – Adobe Analytics</a:t>
            </a:r>
            <a:endParaRPr lang="en-US"/>
          </a:p>
          <a:p>
            <a:pPr marL="274320" indent="-264795"/>
            <a:r>
              <a:rPr lang="en-US" dirty="0"/>
              <a:t>Cristina Șerban – Adobe Pass</a:t>
            </a:r>
          </a:p>
          <a:p>
            <a:r>
              <a:rPr lang="en-US" dirty="0"/>
              <a:t>Alexandru </a:t>
            </a:r>
            <a:r>
              <a:rPr lang="en-US" dirty="0" err="1"/>
              <a:t>Oporanu</a:t>
            </a:r>
            <a:r>
              <a:rPr lang="en-US" dirty="0"/>
              <a:t> – Adobe Analytics</a:t>
            </a:r>
          </a:p>
          <a:p>
            <a:r>
              <a:rPr lang="en-US" dirty="0"/>
              <a:t>Alin Grigorescu – Adobe Pass</a:t>
            </a:r>
          </a:p>
          <a:p>
            <a:r>
              <a:rPr lang="en-US" dirty="0"/>
              <a:t>Andrei </a:t>
            </a:r>
            <a:r>
              <a:rPr lang="en-US" dirty="0" err="1"/>
              <a:t>Moiceanu</a:t>
            </a:r>
            <a:r>
              <a:rPr lang="en-US" dirty="0"/>
              <a:t> – Adobe Pass</a:t>
            </a:r>
          </a:p>
          <a:p>
            <a:pPr marL="274320" indent="-264795"/>
            <a:r>
              <a:rPr lang="en-US" dirty="0"/>
              <a:t>Cristian </a:t>
            </a:r>
            <a:r>
              <a:rPr lang="en-US" dirty="0" err="1"/>
              <a:t>Mărgineanu</a:t>
            </a:r>
            <a:r>
              <a:rPr lang="en-US" dirty="0"/>
              <a:t> – Adobe Pass</a:t>
            </a:r>
          </a:p>
          <a:p>
            <a:r>
              <a:rPr lang="en-US" dirty="0"/>
              <a:t>Mihai Balan – Adobe Identity Services</a:t>
            </a:r>
          </a:p>
          <a:p>
            <a:pPr marL="274320" indent="-264795"/>
            <a:r>
              <a:rPr lang="en-US" dirty="0"/>
              <a:t>Victor Grigoriu – Adobe Analytics</a:t>
            </a:r>
          </a:p>
        </p:txBody>
      </p:sp>
    </p:spTree>
    <p:extLst>
      <p:ext uri="{BB962C8B-B14F-4D97-AF65-F5344CB8AC3E}">
        <p14:creationId xmlns:p14="http://schemas.microsoft.com/office/powerpoint/2010/main" val="260528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299F-FF8C-88F7-8513-51E78764F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sneak peek</a:t>
            </a:r>
          </a:p>
        </p:txBody>
      </p:sp>
    </p:spTree>
    <p:extLst>
      <p:ext uri="{BB962C8B-B14F-4D97-AF65-F5344CB8AC3E}">
        <p14:creationId xmlns:p14="http://schemas.microsoft.com/office/powerpoint/2010/main" val="204950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/>
          <a:lstStyle/>
          <a:p>
            <a:r>
              <a:rPr lang="en-US" dirty="0"/>
              <a:t>We built this course around the methodology of building software, starting from the code being written to having it running in production</a:t>
            </a:r>
          </a:p>
          <a:p>
            <a:r>
              <a:rPr lang="en-US" dirty="0"/>
              <a:t>We will use examples from the </a:t>
            </a:r>
            <a:r>
              <a:rPr lang="en-US" i="1" dirty="0"/>
              <a:t>Software-as-a-Service</a:t>
            </a:r>
            <a:r>
              <a:rPr lang="en-US" dirty="0"/>
              <a:t> (SaaS) domain</a:t>
            </a:r>
          </a:p>
          <a:p>
            <a:pPr lvl="1"/>
            <a:r>
              <a:rPr lang="en-US" dirty="0"/>
              <a:t>Most of the points are valid for other domains and types as software, too</a:t>
            </a:r>
          </a:p>
          <a:p>
            <a:r>
              <a:rPr lang="en-US" dirty="0"/>
              <a:t>We will go through all the necessary steps to take an idea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1149910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74320" indent="-264795"/>
            <a:r>
              <a:rPr lang="en-US" dirty="0"/>
              <a:t>So, you want to implement a new feature</a:t>
            </a:r>
            <a:endParaRPr lang="en-US"/>
          </a:p>
          <a:p>
            <a:pPr marL="551180" lvl="1" indent="-275590"/>
            <a:r>
              <a:rPr lang="en-US" dirty="0"/>
              <a:t>You open your computer. You start coding. The required functionality is implemented</a:t>
            </a:r>
          </a:p>
          <a:p>
            <a:pPr marL="551180" lvl="1" indent="-275590"/>
            <a:r>
              <a:rPr lang="en-US" dirty="0"/>
              <a:t>The software runs on your machine. You can demo the feature running locally</a:t>
            </a:r>
          </a:p>
          <a:p>
            <a:pPr marL="274320" indent="-264795"/>
            <a:r>
              <a:rPr lang="en-US" dirty="0"/>
              <a:t>Is this all? Is it </a:t>
            </a:r>
            <a:r>
              <a:rPr lang="en-US" i="1" dirty="0"/>
              <a:t>done</a:t>
            </a:r>
            <a:r>
              <a:rPr lang="en-US" dirty="0"/>
              <a:t>? Can you move to the next project? It depends:</a:t>
            </a:r>
          </a:p>
          <a:p>
            <a:pPr marL="551180" lvl="1" indent="-275590"/>
            <a:r>
              <a:rPr lang="en-US" dirty="0"/>
              <a:t>Is the feature part of a university homework/project? Then probably yes</a:t>
            </a:r>
          </a:p>
          <a:p>
            <a:pPr marL="551180" lvl="1" indent="-275590"/>
            <a:r>
              <a:rPr lang="en-US" dirty="0"/>
              <a:t>Is the feature part of a larger software that people pay for? Then surely no. </a:t>
            </a:r>
            <a:r>
              <a:rPr lang="en-US" i="1" dirty="0"/>
              <a:t>Done</a:t>
            </a:r>
            <a:r>
              <a:rPr lang="en-US" dirty="0"/>
              <a:t> means a lot more than just having the code run successfully on a local machine</a:t>
            </a:r>
          </a:p>
          <a:p>
            <a:r>
              <a:rPr lang="en-US" dirty="0"/>
              <a:t>This course will take you through the steps needed to move a feature from idea to releasing it in production. The end goal is having clients use it successfully</a:t>
            </a:r>
          </a:p>
        </p:txBody>
      </p:sp>
    </p:spTree>
    <p:extLst>
      <p:ext uri="{BB962C8B-B14F-4D97-AF65-F5344CB8AC3E}">
        <p14:creationId xmlns:p14="http://schemas.microsoft.com/office/powerpoint/2010/main" val="2123480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 | Architecture, infrastructure,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/>
          <a:lstStyle/>
          <a:p>
            <a:r>
              <a:rPr lang="en-US" dirty="0"/>
              <a:t>We start with discussing the prerequisites of any software project:</a:t>
            </a:r>
          </a:p>
          <a:p>
            <a:pPr lvl="1"/>
            <a:r>
              <a:rPr lang="en-US" dirty="0"/>
              <a:t>The technologies and software frameworks</a:t>
            </a:r>
          </a:p>
          <a:p>
            <a:pPr lvl="1"/>
            <a:r>
              <a:rPr lang="en-US" dirty="0"/>
              <a:t>The desired architecture</a:t>
            </a:r>
          </a:p>
          <a:p>
            <a:pPr lvl="1"/>
            <a:r>
              <a:rPr lang="en-US" dirty="0"/>
              <a:t>The target infrastructure</a:t>
            </a:r>
          </a:p>
          <a:p>
            <a:r>
              <a:rPr lang="en-US" dirty="0"/>
              <a:t>Why is software architecture important?</a:t>
            </a:r>
          </a:p>
          <a:p>
            <a:pPr lvl="1"/>
            <a:r>
              <a:rPr lang="en-US" dirty="0"/>
              <a:t>It defines the software components needed to achieve the goal</a:t>
            </a:r>
          </a:p>
          <a:p>
            <a:pPr lvl="1"/>
            <a:r>
              <a:rPr lang="en-US" dirty="0"/>
              <a:t>It defines how the software components will interact</a:t>
            </a:r>
          </a:p>
          <a:p>
            <a:pPr lvl="2"/>
            <a:r>
              <a:rPr lang="en-US" dirty="0"/>
              <a:t>E.g. if using micro-services, interactions are API-based. APIs need to be well-defined and reliable</a:t>
            </a:r>
          </a:p>
          <a:p>
            <a:pPr lvl="2"/>
            <a:r>
              <a:rPr lang="en-US" dirty="0"/>
              <a:t>E.g. if using publish-subscribe, interactions are message-based. Message exchange must be reliable and efficient</a:t>
            </a:r>
          </a:p>
        </p:txBody>
      </p:sp>
    </p:spTree>
    <p:extLst>
      <p:ext uri="{BB962C8B-B14F-4D97-AF65-F5344CB8AC3E}">
        <p14:creationId xmlns:p14="http://schemas.microsoft.com/office/powerpoint/2010/main" val="3536339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 | Architecture, infrastructure,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/>
          <a:lstStyle/>
          <a:p>
            <a:r>
              <a:rPr lang="en-US" dirty="0"/>
              <a:t>Why are frameworks and technologies important?</a:t>
            </a:r>
          </a:p>
          <a:p>
            <a:pPr lvl="1"/>
            <a:r>
              <a:rPr lang="en-US" dirty="0"/>
              <a:t>Each framework or technology has advantages and disadvantages</a:t>
            </a:r>
          </a:p>
          <a:p>
            <a:pPr lvl="2"/>
            <a:r>
              <a:rPr lang="en-US" dirty="0"/>
              <a:t>In choosing one over another, one must be aware of the trade-offs</a:t>
            </a:r>
          </a:p>
          <a:p>
            <a:pPr lvl="1"/>
            <a:r>
              <a:rPr lang="en-US" dirty="0"/>
              <a:t>It’s better for the technology stack to be aligned with the larger software context of the product</a:t>
            </a:r>
          </a:p>
          <a:p>
            <a:pPr lvl="2"/>
            <a:r>
              <a:rPr lang="en-US" dirty="0"/>
              <a:t>E.g. if the rest of the product uses Java with Spring Boot, it may not make sense to write new services in Python with Flask</a:t>
            </a:r>
          </a:p>
        </p:txBody>
      </p:sp>
    </p:spTree>
    <p:extLst>
      <p:ext uri="{BB962C8B-B14F-4D97-AF65-F5344CB8AC3E}">
        <p14:creationId xmlns:p14="http://schemas.microsoft.com/office/powerpoint/2010/main" val="3368542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 | Architecture, infrastructure,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74320" indent="-264795"/>
            <a:r>
              <a:rPr lang="en-US" dirty="0"/>
              <a:t>Why is the targeted infrastructure important?</a:t>
            </a:r>
            <a:endParaRPr lang="en-US"/>
          </a:p>
          <a:p>
            <a:pPr marL="551180" lvl="1" indent="-275590"/>
            <a:r>
              <a:rPr lang="en-US" dirty="0"/>
              <a:t>Choosing an infrastructure comes with constraints and tradeoffs</a:t>
            </a:r>
          </a:p>
          <a:p>
            <a:pPr marL="751840" lvl="2" indent="-200025"/>
            <a:r>
              <a:rPr lang="en-US" dirty="0"/>
              <a:t>Deployment format (native executable, container image, code dump)</a:t>
            </a:r>
          </a:p>
          <a:p>
            <a:pPr marL="751840" lvl="2" indent="-200025"/>
            <a:r>
              <a:rPr lang="en-US" dirty="0"/>
              <a:t>Deployment latency (from a couple of minutes to a couple of hours)</a:t>
            </a:r>
          </a:p>
          <a:p>
            <a:pPr marL="751840" lvl="2" indent="-200025"/>
            <a:r>
              <a:rPr lang="en-US" dirty="0"/>
              <a:t>Deployment pipeline complexity (from upload &amp; deploy, to full scripted infrastructure deployment)</a:t>
            </a:r>
          </a:p>
          <a:p>
            <a:pPr marL="751840" lvl="2" indent="-200025"/>
            <a:r>
              <a:rPr lang="en-US" dirty="0"/>
              <a:t>Target infrastructure flexibility (from locked-down app servers to full host control)</a:t>
            </a:r>
          </a:p>
        </p:txBody>
      </p:sp>
    </p:spTree>
    <p:extLst>
      <p:ext uri="{BB962C8B-B14F-4D97-AF65-F5344CB8AC3E}">
        <p14:creationId xmlns:p14="http://schemas.microsoft.com/office/powerpoint/2010/main" val="37219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 |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/>
          <a:lstStyle/>
          <a:p>
            <a:r>
              <a:rPr lang="en-US" dirty="0"/>
              <a:t>Why is the development environment important?</a:t>
            </a:r>
          </a:p>
          <a:p>
            <a:pPr lvl="1"/>
            <a:r>
              <a:rPr lang="en-US" dirty="0"/>
              <a:t>It’s the place where you write your code</a:t>
            </a:r>
          </a:p>
          <a:p>
            <a:pPr lvl="1"/>
            <a:r>
              <a:rPr lang="en-US" dirty="0"/>
              <a:t>You should be able to perform any non-production testing on it</a:t>
            </a:r>
          </a:p>
          <a:p>
            <a:pPr lvl="2"/>
            <a:r>
              <a:rPr lang="en-US" dirty="0"/>
              <a:t>Test integration with other services</a:t>
            </a:r>
          </a:p>
          <a:p>
            <a:pPr lvl="2"/>
            <a:r>
              <a:rPr lang="en-US" dirty="0"/>
              <a:t>Perform some load testing</a:t>
            </a:r>
          </a:p>
          <a:p>
            <a:pPr lvl="1"/>
            <a:r>
              <a:rPr lang="en-US" dirty="0"/>
              <a:t>It should look as close as possible to production</a:t>
            </a:r>
          </a:p>
          <a:p>
            <a:pPr lvl="1"/>
            <a:r>
              <a:rPr lang="en-US" dirty="0"/>
              <a:t>When your code reaches production, you can be confident it won’t blow up in flames</a:t>
            </a:r>
          </a:p>
        </p:txBody>
      </p:sp>
    </p:spTree>
    <p:extLst>
      <p:ext uri="{BB962C8B-B14F-4D97-AF65-F5344CB8AC3E}">
        <p14:creationId xmlns:p14="http://schemas.microsoft.com/office/powerpoint/2010/main" val="104788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 | Continuous Integration &amp; 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/>
          <a:lstStyle/>
          <a:p>
            <a:r>
              <a:rPr lang="en-US" dirty="0"/>
              <a:t>Why is continuous integration (CI) important?</a:t>
            </a:r>
          </a:p>
          <a:p>
            <a:pPr lvl="1"/>
            <a:r>
              <a:rPr lang="en-US" dirty="0"/>
              <a:t>To ensure the code always works, we need continuous integration</a:t>
            </a:r>
          </a:p>
          <a:p>
            <a:pPr lvl="2"/>
            <a:r>
              <a:rPr lang="en-US" dirty="0"/>
              <a:t>Validate the code continuously</a:t>
            </a:r>
          </a:p>
          <a:p>
            <a:pPr lvl="1"/>
            <a:r>
              <a:rPr lang="en-US" dirty="0"/>
              <a:t>Use-case: your code works today, but another teams makes a change to an API or data structure your code consumes</a:t>
            </a:r>
          </a:p>
          <a:p>
            <a:pPr lvl="2"/>
            <a:r>
              <a:rPr lang="en-US" dirty="0"/>
              <a:t>Running tests with every change can prevent such changes to reaching customers</a:t>
            </a:r>
          </a:p>
        </p:txBody>
      </p:sp>
    </p:spTree>
    <p:extLst>
      <p:ext uri="{BB962C8B-B14F-4D97-AF65-F5344CB8AC3E}">
        <p14:creationId xmlns:p14="http://schemas.microsoft.com/office/powerpoint/2010/main" val="2159628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 | Continuous Integration &amp; 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74320" indent="-264795"/>
            <a:r>
              <a:rPr lang="en-US" dirty="0"/>
              <a:t>Why is continuous delivery (CD) important?</a:t>
            </a:r>
            <a:endParaRPr lang="en-US"/>
          </a:p>
          <a:p>
            <a:pPr marL="551180" lvl="1" indent="-275590"/>
            <a:r>
              <a:rPr lang="en-US" dirty="0"/>
              <a:t>After you implement a new feature, the clients should be able to use it as soon as possible</a:t>
            </a:r>
          </a:p>
          <a:p>
            <a:pPr marL="551180" lvl="1" indent="-275590"/>
            <a:r>
              <a:rPr lang="en-US" dirty="0"/>
              <a:t>Once it's done it should be running in production as well</a:t>
            </a:r>
          </a:p>
          <a:p>
            <a:pPr marL="751840" lvl="2" indent="-200025"/>
            <a:r>
              <a:rPr lang="en-US" dirty="0"/>
              <a:t>If it's feature code then it should be used by clients and help the business move forward</a:t>
            </a:r>
          </a:p>
          <a:p>
            <a:pPr marL="551180" lvl="1" indent="-275590"/>
            <a:r>
              <a:rPr lang="en-US" dirty="0"/>
              <a:t>Continuous delivery ensures code can be shipped quickly</a:t>
            </a:r>
          </a:p>
          <a:p>
            <a:pPr marL="751840" lvl="2" indent="-200025"/>
            <a:r>
              <a:rPr lang="en-US" dirty="0"/>
              <a:t>Small changes get pushed to Production at once, automatically</a:t>
            </a:r>
          </a:p>
          <a:p>
            <a:pPr marL="751840" lvl="2" indent="-200025"/>
            <a:r>
              <a:rPr lang="en-US" dirty="0"/>
              <a:t>Smaller changes decrease the chance of failure</a:t>
            </a:r>
          </a:p>
        </p:txBody>
      </p:sp>
    </p:spTree>
    <p:extLst>
      <p:ext uri="{BB962C8B-B14F-4D97-AF65-F5344CB8AC3E}">
        <p14:creationId xmlns:p14="http://schemas.microsoft.com/office/powerpoint/2010/main" val="24434880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 | Logging and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 dirty="0"/>
              <a:t>Why is logging and monitoring important?</a:t>
            </a:r>
          </a:p>
          <a:p>
            <a:pPr marL="551180" lvl="1" indent="-275590"/>
            <a:r>
              <a:rPr lang="en-US" dirty="0"/>
              <a:t>Tells you how the application performs when it’s live and used by clients</a:t>
            </a:r>
          </a:p>
          <a:p>
            <a:pPr marL="551180" lvl="1" indent="-275590"/>
            <a:r>
              <a:rPr lang="en-US"/>
              <a:t>Helps you understand why it crashes and how (when it does)</a:t>
            </a:r>
          </a:p>
          <a:p>
            <a:pPr marL="551180" lvl="1" indent="-275590"/>
            <a:r>
              <a:rPr lang="en-US" dirty="0"/>
              <a:t>Helps investigate client complains</a:t>
            </a:r>
          </a:p>
        </p:txBody>
      </p:sp>
    </p:spTree>
    <p:extLst>
      <p:ext uri="{BB962C8B-B14F-4D97-AF65-F5344CB8AC3E}">
        <p14:creationId xmlns:p14="http://schemas.microsoft.com/office/powerpoint/2010/main" val="304065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4BD-0280-A38E-1DA5-6519FABC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9E30ED-F521-BE90-619C-7221CF6C7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844174"/>
              </p:ext>
            </p:extLst>
          </p:nvPr>
        </p:nvGraphicFramePr>
        <p:xfrm>
          <a:off x="304800" y="1198650"/>
          <a:ext cx="11582400" cy="548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53104008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356485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(2h / week)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(2h / week)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10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Introduction to Production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Introduction. Building teams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75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Architecture, infrastructure &amp;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 Local setup, getting familiar with the code &amp;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95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Development environments. Minimum Viable Product (MVP)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 Features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 Software testing –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Test implementation: unit, functional, end-to-end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929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Software testing – deep dive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 Test implementation – continued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28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 Continuous Integration / Delivery (CI / CD),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 CI / CD setup: Continuous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62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 Continuous Integration / Delivery (CI / CD),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 CI / CD setup: Continuous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0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8. Observability &amp;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8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9. Metrics and KPIs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 Alerting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829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10. Conclusions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 Final 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8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280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827-9BCD-5427-AB0B-A1CA2F6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sneak peek | SLA, SLO, SLI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6CF-1DB1-55F1-86F9-23D50130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79384" cy="4593971"/>
          </a:xfrm>
        </p:spPr>
        <p:txBody>
          <a:bodyPr/>
          <a:lstStyle/>
          <a:p>
            <a:r>
              <a:rPr lang="en-US" dirty="0"/>
              <a:t>SLA: Service Level Agreement</a:t>
            </a:r>
          </a:p>
          <a:p>
            <a:pPr lvl="1"/>
            <a:r>
              <a:rPr lang="en-US" b="1" dirty="0">
                <a:latin typeface="+mj-lt"/>
              </a:rPr>
              <a:t>The contract between the company and the customer</a:t>
            </a:r>
          </a:p>
          <a:p>
            <a:pPr lvl="1"/>
            <a:r>
              <a:rPr lang="en-US" dirty="0"/>
              <a:t>Specifies the performance, quality and uptime of the system</a:t>
            </a:r>
          </a:p>
          <a:p>
            <a:r>
              <a:rPr lang="en-US" dirty="0"/>
              <a:t>SLO: Service Level Objective</a:t>
            </a:r>
          </a:p>
          <a:p>
            <a:pPr lvl="1"/>
            <a:r>
              <a:rPr lang="en-US" dirty="0"/>
              <a:t>The individual values specified in the SLA are the objectives</a:t>
            </a:r>
          </a:p>
          <a:p>
            <a:r>
              <a:rPr lang="en-US" dirty="0"/>
              <a:t>SLI: Service Level Indicator</a:t>
            </a:r>
          </a:p>
          <a:p>
            <a:pPr lvl="1"/>
            <a:r>
              <a:rPr lang="en-US" dirty="0"/>
              <a:t>To fulfill your objectives, you monitor and measure different metrics (indicators)</a:t>
            </a:r>
          </a:p>
        </p:txBody>
      </p:sp>
    </p:spTree>
    <p:extLst>
      <p:ext uri="{BB962C8B-B14F-4D97-AF65-F5344CB8AC3E}">
        <p14:creationId xmlns:p14="http://schemas.microsoft.com/office/powerpoint/2010/main" val="341162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299F-FF8C-88F7-8513-51E78764F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0228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C20B5C-1D53-164A-9D86-E38D183442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9" b="10"/>
          <a:stretch/>
        </p:blipFill>
        <p:spPr>
          <a:xfrm>
            <a:off x="0" y="0"/>
            <a:ext cx="12188825" cy="6857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7215D-8E96-48AB-A84D-B20E531F85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221" y="2960500"/>
            <a:ext cx="682381" cy="93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EA505-9812-8B46-86A6-9BCD65587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15" y="6059934"/>
            <a:ext cx="1594006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2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F930-67AA-E18A-FF4F-95737E6154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setup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B672069-DC57-5A18-4FC4-A98477E7E19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en-US" dirty="0"/>
              <a:t>Teams of 3-4 people</a:t>
            </a:r>
          </a:p>
          <a:p>
            <a:r>
              <a:rPr lang="en-US" dirty="0"/>
              <a:t>It’s not about just the implementation:</a:t>
            </a:r>
          </a:p>
          <a:p>
            <a:pPr lvl="1"/>
            <a:r>
              <a:rPr lang="en-US" dirty="0"/>
              <a:t>Getting out of your bubble and truly working as a team</a:t>
            </a:r>
          </a:p>
          <a:p>
            <a:pPr lvl="1"/>
            <a:r>
              <a:rPr lang="en-US" dirty="0"/>
              <a:t>Learning to listen for better communication</a:t>
            </a:r>
          </a:p>
          <a:p>
            <a:pPr lvl="1"/>
            <a:r>
              <a:rPr lang="en-US" dirty="0"/>
              <a:t>Reconciling different perspectives into constructive solutions</a:t>
            </a:r>
          </a:p>
          <a:p>
            <a:pPr lvl="1"/>
            <a:r>
              <a:rPr lang="en-US" dirty="0"/>
              <a:t>Navigating conflict</a:t>
            </a:r>
          </a:p>
          <a:p>
            <a:pPr lvl="1"/>
            <a:r>
              <a:rPr lang="en-US" dirty="0"/>
              <a:t>Managing time</a:t>
            </a:r>
          </a:p>
        </p:txBody>
      </p:sp>
    </p:spTree>
    <p:extLst>
      <p:ext uri="{BB962C8B-B14F-4D97-AF65-F5344CB8AC3E}">
        <p14:creationId xmlns:p14="http://schemas.microsoft.com/office/powerpoint/2010/main" val="237835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575F-903E-C207-298E-1224A65CF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scoring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7EDB4FA-9D34-FF80-A4A2-97B9DE5AC7C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en-US" dirty="0"/>
              <a:t>Course attendance: </a:t>
            </a:r>
            <a:r>
              <a:rPr lang="en-US" b="1" dirty="0">
                <a:latin typeface="Adobe Clean Black" panose="020B0A03020404020204" pitchFamily="34" charset="0"/>
              </a:rPr>
              <a:t>30%</a:t>
            </a:r>
            <a:r>
              <a:rPr lang="en-US" dirty="0"/>
              <a:t> (split evenly between the 9 courses)</a:t>
            </a:r>
          </a:p>
          <a:p>
            <a:r>
              <a:rPr lang="en-US" dirty="0"/>
              <a:t>Lab activity: </a:t>
            </a:r>
            <a:r>
              <a:rPr lang="en-US" b="1" dirty="0">
                <a:latin typeface="Adobe Clean Black" panose="020B0A03020404020204" pitchFamily="34" charset="0"/>
              </a:rPr>
              <a:t>50%</a:t>
            </a:r>
          </a:p>
          <a:p>
            <a:pPr lvl="1"/>
            <a:r>
              <a:rPr lang="en-US" dirty="0"/>
              <a:t>Each lab gets 0-10 points</a:t>
            </a:r>
          </a:p>
          <a:p>
            <a:pPr lvl="2"/>
            <a:r>
              <a:rPr lang="en-US" dirty="0"/>
              <a:t>Maximum 10p when presented on time</a:t>
            </a:r>
          </a:p>
          <a:p>
            <a:pPr lvl="2"/>
            <a:r>
              <a:rPr lang="en-US" dirty="0"/>
              <a:t>Maximum 8p when presented the next week</a:t>
            </a:r>
          </a:p>
          <a:p>
            <a:r>
              <a:rPr lang="en-US" dirty="0"/>
              <a:t>Final project: </a:t>
            </a:r>
            <a:r>
              <a:rPr lang="en-US" b="1" dirty="0">
                <a:latin typeface="Adobe Clean Black" panose="020B0A03020404020204" pitchFamily="34" charset="0"/>
              </a:rPr>
              <a:t>10%</a:t>
            </a:r>
          </a:p>
          <a:p>
            <a:r>
              <a:rPr lang="en-US" dirty="0"/>
              <a:t>Final presentation: </a:t>
            </a:r>
            <a:r>
              <a:rPr lang="en-US" b="1" dirty="0">
                <a:latin typeface="Adobe Clean Black" panose="020B0A0302040402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28797858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1212-EBE4-BF06-349D-8893BD166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Production Engineering?</a:t>
            </a:r>
          </a:p>
        </p:txBody>
      </p:sp>
    </p:spTree>
    <p:extLst>
      <p:ext uri="{BB962C8B-B14F-4D97-AF65-F5344CB8AC3E}">
        <p14:creationId xmlns:p14="http://schemas.microsoft.com/office/powerpoint/2010/main" val="64825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338-5466-9A4F-4C61-C8771A72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DEEE-329F-C579-ACD8-44E6AFCD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reasonably complex code in at least one language / framework</a:t>
            </a:r>
          </a:p>
          <a:p>
            <a:r>
              <a:rPr lang="en-US" dirty="0"/>
              <a:t>Write tests for said code</a:t>
            </a:r>
          </a:p>
          <a:p>
            <a:r>
              <a:rPr lang="en-US" dirty="0"/>
              <a:t>Build a docker image</a:t>
            </a:r>
          </a:p>
          <a:p>
            <a:endParaRPr lang="en-US" dirty="0"/>
          </a:p>
          <a:p>
            <a:pPr marL="9525" indent="0">
              <a:buNone/>
            </a:pPr>
            <a:r>
              <a:rPr lang="en-US" dirty="0"/>
              <a:t>But there’s a lot more to it…</a:t>
            </a:r>
          </a:p>
        </p:txBody>
      </p:sp>
    </p:spTree>
    <p:extLst>
      <p:ext uri="{BB962C8B-B14F-4D97-AF65-F5344CB8AC3E}">
        <p14:creationId xmlns:p14="http://schemas.microsoft.com/office/powerpoint/2010/main" val="56831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0CBF-718A-9BFA-974B-1BED30E2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871A4-7FB2-3005-5BD6-4B15C1B6F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2" y="1431924"/>
            <a:ext cx="5730320" cy="4593971"/>
          </a:xfrm>
        </p:spPr>
        <p:txBody>
          <a:bodyPr/>
          <a:lstStyle/>
          <a:p>
            <a:r>
              <a:rPr lang="en-US" dirty="0"/>
              <a:t>Context:</a:t>
            </a:r>
          </a:p>
          <a:p>
            <a:pPr lvl="1"/>
            <a:r>
              <a:rPr lang="en-US" dirty="0"/>
              <a:t>A big software engineering company</a:t>
            </a:r>
          </a:p>
          <a:p>
            <a:pPr lvl="1"/>
            <a:r>
              <a:rPr lang="en-US" dirty="0"/>
              <a:t>You’re a developer in a team that owns a subscription-based SaaS</a:t>
            </a:r>
            <a:r>
              <a:rPr lang="en-US" b="1" dirty="0">
                <a:solidFill>
                  <a:srgbClr val="FF0000"/>
                </a:solidFill>
              </a:rPr>
              <a:t>*</a:t>
            </a:r>
            <a:r>
              <a:rPr lang="en-US" dirty="0"/>
              <a:t> product</a:t>
            </a:r>
          </a:p>
          <a:p>
            <a:pPr lvl="1"/>
            <a:r>
              <a:rPr lang="en-US" dirty="0"/>
              <a:t>The product is already a very large system</a:t>
            </a:r>
          </a:p>
          <a:p>
            <a:pPr lvl="2"/>
            <a:r>
              <a:rPr lang="en-US" dirty="0"/>
              <a:t>Many teams are building features for it</a:t>
            </a:r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r>
              <a:rPr lang="en-US" b="1" dirty="0"/>
              <a:t>*</a:t>
            </a:r>
            <a:r>
              <a:rPr lang="en-US" dirty="0"/>
              <a:t> SaaS: Software as a Service. Think Netflix, Amazon, Hulu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C3A9D08-7AA3-9D5C-4D42-5E09DBDC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35041" y="1419225"/>
            <a:ext cx="5849064" cy="39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697D-4013-7FF3-6CBB-420B550F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 | Building a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84B8E-4E9E-C4C5-8735-B1C9F384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2" y="1431924"/>
            <a:ext cx="5789692" cy="4593971"/>
          </a:xfrm>
        </p:spPr>
        <p:txBody>
          <a:bodyPr/>
          <a:lstStyle/>
          <a:p>
            <a:r>
              <a:rPr lang="en-US" dirty="0"/>
              <a:t>The plot:</a:t>
            </a:r>
          </a:p>
          <a:p>
            <a:pPr lvl="1"/>
            <a:r>
              <a:rPr lang="en-US" dirty="0"/>
              <a:t>You’re assigned a new feature in the product</a:t>
            </a:r>
          </a:p>
          <a:p>
            <a:pPr lvl="1"/>
            <a:r>
              <a:rPr lang="en-US" dirty="0"/>
              <a:t>A recommendation service to suggest customers what TV series to watch next</a:t>
            </a:r>
          </a:p>
          <a:p>
            <a:r>
              <a:rPr lang="en-US" dirty="0"/>
              <a:t>The action:</a:t>
            </a:r>
          </a:p>
          <a:p>
            <a:pPr lvl="1"/>
            <a:r>
              <a:rPr lang="en-US" dirty="0"/>
              <a:t>You start working</a:t>
            </a:r>
          </a:p>
          <a:p>
            <a:pPr lvl="1"/>
            <a:r>
              <a:rPr lang="en-US" dirty="0"/>
              <a:t>After a few weeks of coding the code is done</a:t>
            </a:r>
          </a:p>
          <a:p>
            <a:pPr lvl="1"/>
            <a:r>
              <a:rPr lang="en-US" dirty="0"/>
              <a:t>The recommendation service is ready to be released to customers (deployed to production)</a:t>
            </a:r>
          </a:p>
          <a:p>
            <a:pPr lvl="1"/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147253B-69C1-75A4-3F62-4C5218BF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8365" y="1419225"/>
            <a:ext cx="5794215" cy="38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78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2021">
  <a:themeElements>
    <a:clrScheme name="Custom 1">
      <a:dk1>
        <a:srgbClr val="000000"/>
      </a:dk1>
      <a:lt1>
        <a:srgbClr val="FFFFFF"/>
      </a:lt1>
      <a:dk2>
        <a:srgbClr val="2C2C2C"/>
      </a:dk2>
      <a:lt2>
        <a:srgbClr val="F5F5F5"/>
      </a:lt2>
      <a:accent1>
        <a:srgbClr val="009C3B"/>
      </a:accent1>
      <a:accent2>
        <a:srgbClr val="2799F6"/>
      </a:accent2>
      <a:accent3>
        <a:srgbClr val="E63888"/>
      </a:accent3>
      <a:accent4>
        <a:srgbClr val="E9740A"/>
      </a:accent4>
      <a:accent5>
        <a:srgbClr val="FFCE2E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obe_Corporate_Presentation_Template_community_art.pptx" id="{30C9BF05-F3C6-4714-8F1A-0BB914F516BF}" vid="{1EDADF14-6178-4DEF-9AB1-7012BC61A2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8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CEEDD4-2D48-444E-A27D-1E76DCDBECE9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BD4C147137514381D6C296EFC724EA" ma:contentTypeVersion="0" ma:contentTypeDescription="Create a new document." ma:contentTypeScope="" ma:versionID="bf7c6755c1dcf7cd80468639812ce3d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4CB3FF-08BF-4FBF-B8A3-B29B35B2F4EA}"/>
</file>

<file path=customXml/itemProps2.xml><?xml version="1.0" encoding="utf-8"?>
<ds:datastoreItem xmlns:ds="http://schemas.openxmlformats.org/officeDocument/2006/customXml" ds:itemID="{3739D314-41E6-4AC7-AA76-8592F5C002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57AB32-F991-4D72-A963-A205A54A73F2}">
  <ds:schemaRefs>
    <ds:schemaRef ds:uri="67c7b235-786d-43dd-af76-66d02fdb640c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8c57ecc6-7c92-4132-a274-10e9d3c2303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Adobe_Corporate_Presentation_Template_community_art</Template>
  <TotalTime>1801</TotalTime>
  <Words>2190</Words>
  <Application>Microsoft Office PowerPoint</Application>
  <PresentationFormat>Custom</PresentationFormat>
  <Paragraphs>258</Paragraphs>
  <Slides>32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Adobe Master 2021</vt:lpstr>
      <vt:lpstr>Production Engineering</vt:lpstr>
      <vt:lpstr>Who are we?</vt:lpstr>
      <vt:lpstr>Course structure</vt:lpstr>
      <vt:lpstr>Lab setup</vt:lpstr>
      <vt:lpstr>Final scoring</vt:lpstr>
      <vt:lpstr>Why Production Engineering?</vt:lpstr>
      <vt:lpstr>Prerequisites</vt:lpstr>
      <vt:lpstr>Story time | Building a new feature</vt:lpstr>
      <vt:lpstr>Story time | Building a new feature</vt:lpstr>
      <vt:lpstr>Story time | Building a new feature</vt:lpstr>
      <vt:lpstr>Story time | Building a new feature</vt:lpstr>
      <vt:lpstr>Story time | Building a new feature</vt:lpstr>
      <vt:lpstr>Story time | Building a new feature</vt:lpstr>
      <vt:lpstr>Story time | Building a new feature</vt:lpstr>
      <vt:lpstr>Story time | Building a new feature</vt:lpstr>
      <vt:lpstr>Story time | Building a new feature</vt:lpstr>
      <vt:lpstr>Story time | Building a new feature</vt:lpstr>
      <vt:lpstr>Story time | Building a new feature</vt:lpstr>
      <vt:lpstr>Story time | Building a new feature</vt:lpstr>
      <vt:lpstr>Course sneak peek</vt:lpstr>
      <vt:lpstr>Course sneak peek</vt:lpstr>
      <vt:lpstr>Course sneak peek</vt:lpstr>
      <vt:lpstr>Course sneak peek | Architecture, infrastructure, technology</vt:lpstr>
      <vt:lpstr>Course sneak peek | Architecture, infrastructure, technology</vt:lpstr>
      <vt:lpstr>Course sneak peek | Architecture, infrastructure, technology</vt:lpstr>
      <vt:lpstr>Course sneak peek | Development environment</vt:lpstr>
      <vt:lpstr>Course sneak peek | Continuous Integration &amp; Continuous Delivery</vt:lpstr>
      <vt:lpstr>Course sneak peek | Continuous Integration &amp; Continuous Delivery</vt:lpstr>
      <vt:lpstr>Course sneak peek | Logging and monitoring</vt:lpstr>
      <vt:lpstr>Course sneak peek | SLA, SLO, SLI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 About Adobe Clean Fonts</dc:title>
  <dc:creator>Mihai Balan</dc:creator>
  <cp:lastModifiedBy>Mihai Balan</cp:lastModifiedBy>
  <cp:revision>29</cp:revision>
  <dcterms:created xsi:type="dcterms:W3CDTF">2024-01-19T10:26:59Z</dcterms:created>
  <dcterms:modified xsi:type="dcterms:W3CDTF">2024-02-28T12:15:10Z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0x01010055BD4C147137514381D6C296EFC724EA</vt:lpwstr>
  </property>
</Properties>
</file>